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410" r:id="rId2"/>
    <p:sldId id="3409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7651F-8D75-400D-B34C-5B089ED4B6F9}" type="datetimeFigureOut">
              <a:rPr lang="pl-PL" smtClean="0"/>
              <a:t>17.09.2020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AA98A-E3D7-4A62-96FA-330E8AF56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53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 </a:t>
            </a:r>
          </a:p>
        </p:txBody>
      </p:sp>
    </p:spTree>
    <p:extLst>
      <p:ext uri="{BB962C8B-B14F-4D97-AF65-F5344CB8AC3E}">
        <p14:creationId xmlns:p14="http://schemas.microsoft.com/office/powerpoint/2010/main" val="349860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802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AA4E229-A0BE-2A4B-A1A1-FE2D7F084B63}"/>
              </a:ext>
            </a:extLst>
          </p:cNvPr>
          <p:cNvSpPr/>
          <p:nvPr userDrawn="1"/>
        </p:nvSpPr>
        <p:spPr>
          <a:xfrm>
            <a:off x="11069280" y="376277"/>
            <a:ext cx="356709" cy="356616"/>
          </a:xfrm>
          <a:prstGeom prst="ellipse">
            <a:avLst/>
          </a:prstGeom>
          <a:solidFill>
            <a:srgbClr val="26A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11074537" y="386142"/>
            <a:ext cx="356717" cy="367873"/>
          </a:xfrm>
          <a:prstGeom prst="ellipse">
            <a:avLst/>
          </a:prstGeom>
          <a:noFill/>
        </p:spPr>
        <p:txBody>
          <a:bodyPr wrap="square" lIns="22860" rIns="22860" rtlCol="0" anchor="ctr">
            <a:spAutoFit/>
          </a:bodyPr>
          <a:lstStyle/>
          <a:p>
            <a:pPr algn="ctr"/>
            <a:fld id="{C2130A1F-96FE-9345-9E91-FD9BE4197128}" type="slidenum">
              <a:rPr lang="en-US" sz="11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11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7738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1C7BEFD-5781-4E0E-B9FF-33971CF3DE71}"/>
              </a:ext>
            </a:extLst>
          </p:cNvPr>
          <p:cNvGrpSpPr/>
          <p:nvPr/>
        </p:nvGrpSpPr>
        <p:grpSpPr>
          <a:xfrm>
            <a:off x="549935" y="1688745"/>
            <a:ext cx="717370" cy="354859"/>
            <a:chOff x="2140260" y="4332307"/>
            <a:chExt cx="489096" cy="354859"/>
          </a:xfrm>
        </p:grpSpPr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9871011F-D0E5-4BE8-ADF7-86022524CAC2}"/>
                </a:ext>
              </a:extLst>
            </p:cNvPr>
            <p:cNvSpPr/>
            <p:nvPr/>
          </p:nvSpPr>
          <p:spPr>
            <a:xfrm>
              <a:off x="2140260" y="4332307"/>
              <a:ext cx="489096" cy="35485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7E0F721-7CD8-416D-859D-AF7C0AD40246}"/>
                </a:ext>
              </a:extLst>
            </p:cNvPr>
            <p:cNvSpPr/>
            <p:nvPr/>
          </p:nvSpPr>
          <p:spPr>
            <a:xfrm>
              <a:off x="2202638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4F420EA-7A88-432B-9359-453645DBD4C1}"/>
                </a:ext>
              </a:extLst>
            </p:cNvPr>
            <p:cNvSpPr/>
            <p:nvPr/>
          </p:nvSpPr>
          <p:spPr>
            <a:xfrm>
              <a:off x="2368350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0B01941-E494-4DD2-A6F6-D997DC0D90C8}"/>
              </a:ext>
            </a:extLst>
          </p:cNvPr>
          <p:cNvGrpSpPr/>
          <p:nvPr/>
        </p:nvGrpSpPr>
        <p:grpSpPr>
          <a:xfrm rot="10800000">
            <a:off x="502708" y="2450369"/>
            <a:ext cx="1108686" cy="213241"/>
            <a:chOff x="6373445" y="1848674"/>
            <a:chExt cx="2716767" cy="142007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AECD746-78F2-478B-A751-849D3BB1FB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3445" y="1848674"/>
              <a:ext cx="168633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497C772-33AE-414F-8418-A44FB45024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6227" y="1848674"/>
              <a:ext cx="403552" cy="142007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D4B20A-CEAA-44C3-8BB5-41250B15D2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6227" y="1990681"/>
              <a:ext cx="1433985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F3A516-764A-4100-9DFB-05EB2077C0C2}"/>
              </a:ext>
            </a:extLst>
          </p:cNvPr>
          <p:cNvCxnSpPr>
            <a:cxnSpLocks/>
          </p:cNvCxnSpPr>
          <p:nvPr/>
        </p:nvCxnSpPr>
        <p:spPr>
          <a:xfrm>
            <a:off x="502708" y="3148529"/>
            <a:ext cx="10614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Rechtwinkliges Dreieck 14">
            <a:extLst>
              <a:ext uri="{FF2B5EF4-FFF2-40B4-BE49-F238E27FC236}">
                <a16:creationId xmlns:a16="http://schemas.microsoft.com/office/drawing/2014/main" id="{78ABAA2C-ABAF-4EED-837C-4FA1D99D2A2F}"/>
              </a:ext>
            </a:extLst>
          </p:cNvPr>
          <p:cNvSpPr/>
          <p:nvPr/>
        </p:nvSpPr>
        <p:spPr>
          <a:xfrm flipH="1">
            <a:off x="347752" y="3770890"/>
            <a:ext cx="1061458" cy="574008"/>
          </a:xfrm>
          <a:custGeom>
            <a:avLst/>
            <a:gdLst/>
            <a:ahLst/>
            <a:cxnLst/>
            <a:rect l="l" t="t" r="r" b="b"/>
            <a:pathLst>
              <a:path w="1080120" h="540060">
                <a:moveTo>
                  <a:pt x="0" y="0"/>
                </a:moveTo>
                <a:lnTo>
                  <a:pt x="360040" y="180020"/>
                </a:lnTo>
                <a:lnTo>
                  <a:pt x="360040" y="0"/>
                </a:lnTo>
                <a:lnTo>
                  <a:pt x="720080" y="180020"/>
                </a:lnTo>
                <a:lnTo>
                  <a:pt x="720080" y="0"/>
                </a:lnTo>
                <a:lnTo>
                  <a:pt x="1080120" y="180020"/>
                </a:lnTo>
                <a:lnTo>
                  <a:pt x="1080119" y="180020"/>
                </a:lnTo>
                <a:lnTo>
                  <a:pt x="1080119" y="540060"/>
                </a:lnTo>
                <a:lnTo>
                  <a:pt x="0" y="540060"/>
                </a:lnTo>
                <a:lnTo>
                  <a:pt x="0" y="18002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0"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Shape 90">
            <a:extLst>
              <a:ext uri="{FF2B5EF4-FFF2-40B4-BE49-F238E27FC236}">
                <a16:creationId xmlns:a16="http://schemas.microsoft.com/office/drawing/2014/main" id="{D2B610C8-D794-42A4-BB87-735253245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337" y="3859846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klient, dostawca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1FDE4C5A-7D76-4F78-82A7-47BC691CAC0E}"/>
              </a:ext>
            </a:extLst>
          </p:cNvPr>
          <p:cNvSpPr/>
          <p:nvPr/>
        </p:nvSpPr>
        <p:spPr>
          <a:xfrm>
            <a:off x="455634" y="4678141"/>
            <a:ext cx="794043" cy="573670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1" name="Shape 90">
            <a:extLst>
              <a:ext uri="{FF2B5EF4-FFF2-40B4-BE49-F238E27FC236}">
                <a16:creationId xmlns:a16="http://schemas.microsoft.com/office/drawing/2014/main" id="{D7BCDA69-4189-4EB9-9559-EE772634B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61" y="4785919"/>
            <a:ext cx="228347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zapasy, praca w toku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23" name="Shape 90">
            <a:extLst>
              <a:ext uri="{FF2B5EF4-FFF2-40B4-BE49-F238E27FC236}">
                <a16:creationId xmlns:a16="http://schemas.microsoft.com/office/drawing/2014/main" id="{F86E71D6-3B95-42AA-A72C-E9633AADE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337" y="1688745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push, przepływ materiałów w procesie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25" name="Shape 90">
            <a:extLst>
              <a:ext uri="{FF2B5EF4-FFF2-40B4-BE49-F238E27FC236}">
                <a16:creationId xmlns:a16="http://schemas.microsoft.com/office/drawing/2014/main" id="{378F700B-2751-42A9-82B6-243CA2F86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337" y="2943948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4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</a:t>
            </a: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manualny przepływ informacji (telefon, e-mail)</a:t>
            </a:r>
            <a:endParaRPr kumimoji="0" lang="pl-PL" altLang="pl-PL" sz="20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27" name="Shape 90">
            <a:extLst>
              <a:ext uri="{FF2B5EF4-FFF2-40B4-BE49-F238E27FC236}">
                <a16:creationId xmlns:a16="http://schemas.microsoft.com/office/drawing/2014/main" id="{D45A4CEF-89E3-4140-A300-3D49A8C35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337" y="2359085"/>
            <a:ext cx="2666035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4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</a:t>
            </a: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elektroniczny przepływ informacji (system informatyczny)</a:t>
            </a:r>
            <a:endParaRPr kumimoji="0" lang="pl-PL" altLang="pl-PL" sz="20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grpSp>
        <p:nvGrpSpPr>
          <p:cNvPr id="28" name="Gruppieren 8">
            <a:extLst>
              <a:ext uri="{FF2B5EF4-FFF2-40B4-BE49-F238E27FC236}">
                <a16:creationId xmlns:a16="http://schemas.microsoft.com/office/drawing/2014/main" id="{1266AE05-5E11-44B4-AD7B-AE3D25AFBBCD}"/>
              </a:ext>
            </a:extLst>
          </p:cNvPr>
          <p:cNvGrpSpPr/>
          <p:nvPr/>
        </p:nvGrpSpPr>
        <p:grpSpPr>
          <a:xfrm>
            <a:off x="502708" y="5871097"/>
            <a:ext cx="632270" cy="431411"/>
            <a:chOff x="6300192" y="2098140"/>
            <a:chExt cx="574675" cy="392113"/>
          </a:xfrm>
        </p:grpSpPr>
        <p:sp>
          <p:nvSpPr>
            <p:cNvPr id="29" name="Oval 16">
              <a:extLst>
                <a:ext uri="{FF2B5EF4-FFF2-40B4-BE49-F238E27FC236}">
                  <a16:creationId xmlns:a16="http://schemas.microsoft.com/office/drawing/2014/main" id="{063CE904-8D47-4C7D-A93F-A16819FC8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2755" y="2279115"/>
              <a:ext cx="211138" cy="211138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7D13F413-0968-41B5-A880-0B6794574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192" y="2098140"/>
              <a:ext cx="574675" cy="287338"/>
            </a:xfrm>
            <a:custGeom>
              <a:avLst/>
              <a:gdLst>
                <a:gd name="T0" fmla="*/ 0 w 6048"/>
                <a:gd name="T1" fmla="*/ 3024 h 3024"/>
                <a:gd name="T2" fmla="*/ 3024 w 6048"/>
                <a:gd name="T3" fmla="*/ 0 h 3024"/>
                <a:gd name="T4" fmla="*/ 6048 w 6048"/>
                <a:gd name="T5" fmla="*/ 3024 h 3024"/>
                <a:gd name="T6" fmla="*/ 4536 w 6048"/>
                <a:gd name="T7" fmla="*/ 3024 h 3024"/>
                <a:gd name="T8" fmla="*/ 3024 w 6048"/>
                <a:gd name="T9" fmla="*/ 1512 h 3024"/>
                <a:gd name="T10" fmla="*/ 1512 w 6048"/>
                <a:gd name="T11" fmla="*/ 3024 h 3024"/>
                <a:gd name="T12" fmla="*/ 0 w 6048"/>
                <a:gd name="T13" fmla="*/ 3024 h 3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48" h="3024">
                  <a:moveTo>
                    <a:pt x="0" y="3024"/>
                  </a:moveTo>
                  <a:cubicBezTo>
                    <a:pt x="0" y="1354"/>
                    <a:pt x="1354" y="0"/>
                    <a:pt x="3024" y="0"/>
                  </a:cubicBezTo>
                  <a:cubicBezTo>
                    <a:pt x="4695" y="0"/>
                    <a:pt x="6048" y="1354"/>
                    <a:pt x="6048" y="3024"/>
                  </a:cubicBezTo>
                  <a:lnTo>
                    <a:pt x="4536" y="3024"/>
                  </a:lnTo>
                  <a:cubicBezTo>
                    <a:pt x="4536" y="2189"/>
                    <a:pt x="3860" y="1512"/>
                    <a:pt x="3024" y="1512"/>
                  </a:cubicBezTo>
                  <a:cubicBezTo>
                    <a:pt x="2189" y="1512"/>
                    <a:pt x="1512" y="2189"/>
                    <a:pt x="1512" y="3024"/>
                  </a:cubicBezTo>
                  <a:lnTo>
                    <a:pt x="0" y="3024"/>
                  </a:lnTo>
                  <a:close/>
                </a:path>
              </a:pathLst>
            </a:custGeom>
            <a:solidFill>
              <a:schemeClr val="tx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2" name="Shape 90">
            <a:extLst>
              <a:ext uri="{FF2B5EF4-FFF2-40B4-BE49-F238E27FC236}">
                <a16:creationId xmlns:a16="http://schemas.microsoft.com/office/drawing/2014/main" id="{4673C58A-8484-4B1F-8F62-90EC3A3B6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167" y="5906270"/>
            <a:ext cx="228347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pracownik, operator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34" name="Pfeil nach rechts 61">
            <a:extLst>
              <a:ext uri="{FF2B5EF4-FFF2-40B4-BE49-F238E27FC236}">
                <a16:creationId xmlns:a16="http://schemas.microsoft.com/office/drawing/2014/main" id="{3CF8BBCC-D43A-439B-AA4C-3C02A2CB353C}"/>
              </a:ext>
            </a:extLst>
          </p:cNvPr>
          <p:cNvSpPr/>
          <p:nvPr/>
        </p:nvSpPr>
        <p:spPr>
          <a:xfrm>
            <a:off x="4904989" y="1632387"/>
            <a:ext cx="1224136" cy="360040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Shape 90">
            <a:extLst>
              <a:ext uri="{FF2B5EF4-FFF2-40B4-BE49-F238E27FC236}">
                <a16:creationId xmlns:a16="http://schemas.microsoft.com/office/drawing/2014/main" id="{A728BB66-E5E2-43D0-8736-1F016D150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859" y="1660612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transport wyrobów gotowych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grpSp>
        <p:nvGrpSpPr>
          <p:cNvPr id="37" name="Gruppieren 64">
            <a:extLst>
              <a:ext uri="{FF2B5EF4-FFF2-40B4-BE49-F238E27FC236}">
                <a16:creationId xmlns:a16="http://schemas.microsoft.com/office/drawing/2014/main" id="{DEEB2CB5-C460-4FB3-9F0D-482AD6A639B7}"/>
              </a:ext>
            </a:extLst>
          </p:cNvPr>
          <p:cNvGrpSpPr/>
          <p:nvPr/>
        </p:nvGrpSpPr>
        <p:grpSpPr>
          <a:xfrm>
            <a:off x="4649683" y="2652618"/>
            <a:ext cx="682899" cy="426924"/>
            <a:chOff x="6248302" y="1223794"/>
            <a:chExt cx="1423262" cy="1089082"/>
          </a:xfrm>
        </p:grpSpPr>
        <p:sp>
          <p:nvSpPr>
            <p:cNvPr id="38" name="Eine Ecke des Rechtecks schneiden 65">
              <a:extLst>
                <a:ext uri="{FF2B5EF4-FFF2-40B4-BE49-F238E27FC236}">
                  <a16:creationId xmlns:a16="http://schemas.microsoft.com/office/drawing/2014/main" id="{BEC5D58F-CC76-4713-B249-0B87CB665B53}"/>
                </a:ext>
              </a:extLst>
            </p:cNvPr>
            <p:cNvSpPr/>
            <p:nvPr/>
          </p:nvSpPr>
          <p:spPr>
            <a:xfrm rot="16200000" flipV="1">
              <a:off x="7227152" y="1597877"/>
              <a:ext cx="493791" cy="395033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hteck 66">
              <a:extLst>
                <a:ext uri="{FF2B5EF4-FFF2-40B4-BE49-F238E27FC236}">
                  <a16:creationId xmlns:a16="http://schemas.microsoft.com/office/drawing/2014/main" id="{F3EBA751-232B-4B62-80C4-11999F893FD7}"/>
                </a:ext>
              </a:extLst>
            </p:cNvPr>
            <p:cNvSpPr/>
            <p:nvPr/>
          </p:nvSpPr>
          <p:spPr>
            <a:xfrm>
              <a:off x="6248302" y="1223794"/>
              <a:ext cx="974112" cy="81849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Ellipse 67">
              <a:extLst>
                <a:ext uri="{FF2B5EF4-FFF2-40B4-BE49-F238E27FC236}">
                  <a16:creationId xmlns:a16="http://schemas.microsoft.com/office/drawing/2014/main" id="{F3EA2BEF-7575-4662-8FB6-3EC2BEF8F5A4}"/>
                </a:ext>
              </a:extLst>
            </p:cNvPr>
            <p:cNvSpPr/>
            <p:nvPr/>
          </p:nvSpPr>
          <p:spPr>
            <a:xfrm>
              <a:off x="6329478" y="2042289"/>
              <a:ext cx="270587" cy="2705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Ellipse 68">
              <a:extLst>
                <a:ext uri="{FF2B5EF4-FFF2-40B4-BE49-F238E27FC236}">
                  <a16:creationId xmlns:a16="http://schemas.microsoft.com/office/drawing/2014/main" id="{643C7F42-C143-406A-B0ED-68190A1B2608}"/>
                </a:ext>
              </a:extLst>
            </p:cNvPr>
            <p:cNvSpPr/>
            <p:nvPr/>
          </p:nvSpPr>
          <p:spPr>
            <a:xfrm>
              <a:off x="7338755" y="2042289"/>
              <a:ext cx="270587" cy="2705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Shape 90">
            <a:extLst>
              <a:ext uri="{FF2B5EF4-FFF2-40B4-BE49-F238E27FC236}">
                <a16:creationId xmlns:a16="http://schemas.microsoft.com/office/drawing/2014/main" id="{1D91EC3A-C005-4B1F-9727-497619C0C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7797" y="2797538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transport samochodowy, lotniczy, morski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44" name="Explosion: 14 Points 43">
            <a:extLst>
              <a:ext uri="{FF2B5EF4-FFF2-40B4-BE49-F238E27FC236}">
                <a16:creationId xmlns:a16="http://schemas.microsoft.com/office/drawing/2014/main" id="{C0731FF1-DBF9-46C0-91C9-A988FB6DF75A}"/>
              </a:ext>
            </a:extLst>
          </p:cNvPr>
          <p:cNvSpPr/>
          <p:nvPr/>
        </p:nvSpPr>
        <p:spPr>
          <a:xfrm rot="1723386">
            <a:off x="4626074" y="3649567"/>
            <a:ext cx="1478048" cy="1355807"/>
          </a:xfrm>
          <a:prstGeom prst="irregularSeal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Shape 90">
            <a:extLst>
              <a:ext uri="{FF2B5EF4-FFF2-40B4-BE49-F238E27FC236}">
                <a16:creationId xmlns:a16="http://schemas.microsoft.com/office/drawing/2014/main" id="{71D8B2BB-4044-4B64-8C26-99BED2462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86" y="4111952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Kaizen event (problem, potencjalny obszar do poprawy)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48" name="Rechteck 8">
            <a:extLst>
              <a:ext uri="{FF2B5EF4-FFF2-40B4-BE49-F238E27FC236}">
                <a16:creationId xmlns:a16="http://schemas.microsoft.com/office/drawing/2014/main" id="{B0C9A436-8BC9-4038-BB6E-C5A3DEBA4B31}"/>
              </a:ext>
            </a:extLst>
          </p:cNvPr>
          <p:cNvSpPr/>
          <p:nvPr/>
        </p:nvSpPr>
        <p:spPr>
          <a:xfrm>
            <a:off x="4904989" y="5336505"/>
            <a:ext cx="855187" cy="914826"/>
          </a:xfrm>
          <a:custGeom>
            <a:avLst/>
            <a:gdLst/>
            <a:ahLst/>
            <a:cxnLst/>
            <a:rect l="l" t="t" r="r" b="b"/>
            <a:pathLst>
              <a:path w="1224136" h="1309505">
                <a:moveTo>
                  <a:pt x="0" y="0"/>
                </a:moveTo>
                <a:lnTo>
                  <a:pt x="1224136" y="0"/>
                </a:lnTo>
                <a:lnTo>
                  <a:pt x="1224136" y="1242647"/>
                </a:lnTo>
                <a:cubicBezTo>
                  <a:pt x="1066231" y="1320902"/>
                  <a:pt x="900129" y="1375976"/>
                  <a:pt x="630457" y="1136446"/>
                </a:cubicBezTo>
                <a:cubicBezTo>
                  <a:pt x="368903" y="904126"/>
                  <a:pt x="160337" y="911109"/>
                  <a:pt x="0" y="975183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Shape 90">
            <a:extLst>
              <a:ext uri="{FF2B5EF4-FFF2-40B4-BE49-F238E27FC236}">
                <a16:creationId xmlns:a16="http://schemas.microsoft.com/office/drawing/2014/main" id="{8AEBC574-0580-4B31-9B54-AFD05588E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7797" y="5643285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dokument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grpSp>
        <p:nvGrpSpPr>
          <p:cNvPr id="51" name="Gruppieren 109">
            <a:extLst>
              <a:ext uri="{FF2B5EF4-FFF2-40B4-BE49-F238E27FC236}">
                <a16:creationId xmlns:a16="http://schemas.microsoft.com/office/drawing/2014/main" id="{B470B8CE-F1CF-43D8-AD1D-B719BDE75BE9}"/>
              </a:ext>
            </a:extLst>
          </p:cNvPr>
          <p:cNvGrpSpPr/>
          <p:nvPr/>
        </p:nvGrpSpPr>
        <p:grpSpPr>
          <a:xfrm>
            <a:off x="8808980" y="1531863"/>
            <a:ext cx="567673" cy="779655"/>
            <a:chOff x="6311899" y="-1168400"/>
            <a:chExt cx="828566" cy="1137971"/>
          </a:xfrm>
        </p:grpSpPr>
        <p:sp>
          <p:nvSpPr>
            <p:cNvPr id="52" name="Freihandform 110">
              <a:extLst>
                <a:ext uri="{FF2B5EF4-FFF2-40B4-BE49-F238E27FC236}">
                  <a16:creationId xmlns:a16="http://schemas.microsoft.com/office/drawing/2014/main" id="{4F5B09B3-6F51-4313-914E-6B230C9CEBF2}"/>
                </a:ext>
              </a:extLst>
            </p:cNvPr>
            <p:cNvSpPr/>
            <p:nvPr/>
          </p:nvSpPr>
          <p:spPr>
            <a:xfrm>
              <a:off x="6311899" y="-984250"/>
              <a:ext cx="828566" cy="953821"/>
            </a:xfrm>
            <a:custGeom>
              <a:avLst/>
              <a:gdLst>
                <a:gd name="connsiteX0" fmla="*/ 0 w 828566"/>
                <a:gd name="connsiteY0" fmla="*/ 0 h 953821"/>
                <a:gd name="connsiteX1" fmla="*/ 828565 w 828566"/>
                <a:gd name="connsiteY1" fmla="*/ 0 h 953821"/>
                <a:gd name="connsiteX2" fmla="*/ 828565 w 828566"/>
                <a:gd name="connsiteY2" fmla="*/ 769667 h 953821"/>
                <a:gd name="connsiteX3" fmla="*/ 828566 w 828566"/>
                <a:gd name="connsiteY3" fmla="*/ 769671 h 953821"/>
                <a:gd name="connsiteX4" fmla="*/ 414283 w 828566"/>
                <a:gd name="connsiteY4" fmla="*/ 953821 h 953821"/>
                <a:gd name="connsiteX5" fmla="*/ 0 w 828566"/>
                <a:gd name="connsiteY5" fmla="*/ 769671 h 953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8566" h="953821">
                  <a:moveTo>
                    <a:pt x="0" y="0"/>
                  </a:moveTo>
                  <a:lnTo>
                    <a:pt x="828565" y="0"/>
                  </a:lnTo>
                  <a:lnTo>
                    <a:pt x="828565" y="769667"/>
                  </a:lnTo>
                  <a:lnTo>
                    <a:pt x="828566" y="769671"/>
                  </a:lnTo>
                  <a:cubicBezTo>
                    <a:pt x="828566" y="871374"/>
                    <a:pt x="643085" y="953821"/>
                    <a:pt x="414283" y="953821"/>
                  </a:cubicBezTo>
                  <a:cubicBezTo>
                    <a:pt x="185481" y="953821"/>
                    <a:pt x="0" y="871374"/>
                    <a:pt x="0" y="76967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111">
              <a:extLst>
                <a:ext uri="{FF2B5EF4-FFF2-40B4-BE49-F238E27FC236}">
                  <a16:creationId xmlns:a16="http://schemas.microsoft.com/office/drawing/2014/main" id="{B53F0347-BE00-4E66-A448-55F3803A9300}"/>
                </a:ext>
              </a:extLst>
            </p:cNvPr>
            <p:cNvSpPr/>
            <p:nvPr/>
          </p:nvSpPr>
          <p:spPr>
            <a:xfrm>
              <a:off x="6311900" y="-1168400"/>
              <a:ext cx="828565" cy="3683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5" name="Shape 90">
            <a:extLst>
              <a:ext uri="{FF2B5EF4-FFF2-40B4-BE49-F238E27FC236}">
                <a16:creationId xmlns:a16="http://schemas.microsoft.com/office/drawing/2014/main" id="{419225CB-CD50-45A3-A745-9A3066CD3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5336" y="1658029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baza danych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graphicFrame>
        <p:nvGraphicFramePr>
          <p:cNvPr id="57" name="Table 10">
            <a:extLst>
              <a:ext uri="{FF2B5EF4-FFF2-40B4-BE49-F238E27FC236}">
                <a16:creationId xmlns:a16="http://schemas.microsoft.com/office/drawing/2014/main" id="{5A16C242-8CC4-45DE-A84C-2D625742F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122336"/>
              </p:ext>
            </p:extLst>
          </p:nvPr>
        </p:nvGraphicFramePr>
        <p:xfrm>
          <a:off x="8548869" y="2652618"/>
          <a:ext cx="1332000" cy="16709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45013295"/>
                    </a:ext>
                  </a:extLst>
                </a:gridCol>
              </a:tblGrid>
              <a:tr h="272786"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Czynność</a:t>
                      </a:r>
                      <a:endParaRPr lang="pl-PL" sz="1100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1412"/>
                  </a:ext>
                </a:extLst>
              </a:tr>
              <a:tr h="279627"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FTE: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44770"/>
                  </a:ext>
                </a:extLst>
              </a:tr>
              <a:tr h="279627"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C/T: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48719"/>
                  </a:ext>
                </a:extLst>
              </a:tr>
              <a:tr h="279627"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RFT: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987620"/>
                  </a:ext>
                </a:extLst>
              </a:tr>
              <a:tr h="279627"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Batch: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10830"/>
                  </a:ext>
                </a:extLst>
              </a:tr>
              <a:tr h="279627"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Uptime: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336764"/>
                  </a:ext>
                </a:extLst>
              </a:tr>
            </a:tbl>
          </a:graphicData>
        </a:graphic>
      </p:graphicFrame>
      <p:sp>
        <p:nvSpPr>
          <p:cNvPr id="59" name="Shape 90">
            <a:extLst>
              <a:ext uri="{FF2B5EF4-FFF2-40B4-BE49-F238E27FC236}">
                <a16:creationId xmlns:a16="http://schemas.microsoft.com/office/drawing/2014/main" id="{ACC5B275-8723-455C-88F8-5EEEFBF4E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064" y="3113745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box z danymi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0FBD104-71AA-4CB4-AD53-9127A8B9D9B8}"/>
              </a:ext>
            </a:extLst>
          </p:cNvPr>
          <p:cNvSpPr/>
          <p:nvPr/>
        </p:nvSpPr>
        <p:spPr>
          <a:xfrm>
            <a:off x="8557587" y="4753192"/>
            <a:ext cx="1192290" cy="44677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Shape 90">
            <a:extLst>
              <a:ext uri="{FF2B5EF4-FFF2-40B4-BE49-F238E27FC236}">
                <a16:creationId xmlns:a16="http://schemas.microsoft.com/office/drawing/2014/main" id="{F74F717C-6B5D-49BF-B59B-2DCB15B90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7298" y="4785919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dział planowania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5417254-0802-4701-AB91-994CA9D664AE}"/>
              </a:ext>
            </a:extLst>
          </p:cNvPr>
          <p:cNvGrpSpPr/>
          <p:nvPr/>
        </p:nvGrpSpPr>
        <p:grpSpPr>
          <a:xfrm>
            <a:off x="8215923" y="5806181"/>
            <a:ext cx="1515123" cy="366135"/>
            <a:chOff x="8215923" y="5806181"/>
            <a:chExt cx="1515123" cy="366135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48D6A96-4FB3-4380-8352-7570E210588A}"/>
                </a:ext>
              </a:extLst>
            </p:cNvPr>
            <p:cNvGrpSpPr/>
            <p:nvPr/>
          </p:nvGrpSpPr>
          <p:grpSpPr>
            <a:xfrm flipV="1">
              <a:off x="8973485" y="5806181"/>
              <a:ext cx="757561" cy="360383"/>
              <a:chOff x="717421" y="6104965"/>
              <a:chExt cx="1332000" cy="367553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AC26277-3248-465D-917C-CB48A54394E7}"/>
                  </a:ext>
                </a:extLst>
              </p:cNvPr>
              <p:cNvCxnSpPr/>
              <p:nvPr/>
            </p:nvCxnSpPr>
            <p:spPr>
              <a:xfrm>
                <a:off x="717421" y="6104965"/>
                <a:ext cx="0" cy="3675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75DCA22-C1C7-4671-BF0F-D2E925CE19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7421" y="6472518"/>
                <a:ext cx="1332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4D901B97-A701-4B02-A013-48F428F919F0}"/>
                  </a:ext>
                </a:extLst>
              </p:cNvPr>
              <p:cNvCxnSpPr/>
              <p:nvPr/>
            </p:nvCxnSpPr>
            <p:spPr>
              <a:xfrm>
                <a:off x="2049421" y="6104965"/>
                <a:ext cx="0" cy="3675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78466D3F-C2B9-4540-A905-CC6C72ADCF0D}"/>
                </a:ext>
              </a:extLst>
            </p:cNvPr>
            <p:cNvGrpSpPr/>
            <p:nvPr/>
          </p:nvGrpSpPr>
          <p:grpSpPr>
            <a:xfrm rot="10800000" flipV="1">
              <a:off x="8215923" y="5811933"/>
              <a:ext cx="757561" cy="360383"/>
              <a:chOff x="717421" y="6104965"/>
              <a:chExt cx="1332000" cy="367553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2E330620-53E3-4479-9D06-EF4E04B0A59D}"/>
                  </a:ext>
                </a:extLst>
              </p:cNvPr>
              <p:cNvCxnSpPr/>
              <p:nvPr/>
            </p:nvCxnSpPr>
            <p:spPr>
              <a:xfrm>
                <a:off x="717421" y="6104965"/>
                <a:ext cx="0" cy="3675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8B92044E-C4DE-4EA1-8ECF-CEEDB86BEC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7421" y="6472518"/>
                <a:ext cx="1332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43F447B3-7DF7-420E-83EE-D8559CEC2F57}"/>
                  </a:ext>
                </a:extLst>
              </p:cNvPr>
              <p:cNvCxnSpPr/>
              <p:nvPr/>
            </p:nvCxnSpPr>
            <p:spPr>
              <a:xfrm>
                <a:off x="2049421" y="6104965"/>
                <a:ext cx="0" cy="3675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Shape 90">
            <a:extLst>
              <a:ext uri="{FF2B5EF4-FFF2-40B4-BE49-F238E27FC236}">
                <a16:creationId xmlns:a16="http://schemas.microsoft.com/office/drawing/2014/main" id="{1A194016-3E4A-4A76-84D6-A28A4B8C6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8087" y="5806181"/>
            <a:ext cx="2164702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pl-PL" altLang="pl-PL" sz="11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  <a:sym typeface="Arial" panose="020B0604020202020204" pitchFamily="34" charset="0"/>
              </a:rPr>
              <a:t>- linia czasu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6AB42BF-499A-4A38-9AA4-FF68D3FC50EB}"/>
              </a:ext>
            </a:extLst>
          </p:cNvPr>
          <p:cNvSpPr txBox="1"/>
          <p:nvPr/>
        </p:nvSpPr>
        <p:spPr>
          <a:xfrm>
            <a:off x="3189984" y="254391"/>
            <a:ext cx="6006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Value Stream Map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>
                <a:solidFill>
                  <a:srgbClr val="44546A"/>
                </a:solidFill>
                <a:latin typeface="Poppins" pitchFamily="2" charset="77"/>
                <a:cs typeface="Poppins" pitchFamily="2" charset="77"/>
              </a:rPr>
              <a:t>Podstawowe symbole</a:t>
            </a:r>
            <a:endParaRPr kumimoji="0" lang="pl-PL" sz="12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Poppins" pitchFamily="2" charset="77"/>
              <a:ea typeface="+mn-ea"/>
              <a:cs typeface="Poppins" pitchFamily="2" charset="77"/>
            </a:endParaRP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A2DF503B-0915-4F2D-AC00-7F3E494AB2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60" y="6577587"/>
            <a:ext cx="1523818" cy="248856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F453B51E-FF6F-4A41-857B-8C7CC20C4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309" y="2621502"/>
            <a:ext cx="550024" cy="456987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9EFC595F-BF07-47C3-9E27-9E50E6F56F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402" y="3048082"/>
            <a:ext cx="686718" cy="6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3E6C99C-17C2-4E34-B702-F8D8715F39BA}"/>
              </a:ext>
            </a:extLst>
          </p:cNvPr>
          <p:cNvSpPr txBox="1"/>
          <p:nvPr/>
        </p:nvSpPr>
        <p:spPr>
          <a:xfrm>
            <a:off x="3189983" y="254391"/>
            <a:ext cx="600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Value Stream Map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59FFB5-FD3C-4FBE-A2A8-868E3ECF5C9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747" y="6581420"/>
            <a:ext cx="1523818" cy="2488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CAA590-CFF1-4076-A3DB-62FCF38880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5" t="15522" r="12637" b="12508"/>
          <a:stretch/>
        </p:blipFill>
        <p:spPr>
          <a:xfrm>
            <a:off x="9196757" y="1604240"/>
            <a:ext cx="1399429" cy="755373"/>
          </a:xfrm>
          <a:prstGeom prst="rect">
            <a:avLst/>
          </a:prstGeom>
        </p:spPr>
      </p:pic>
      <p:sp>
        <p:nvSpPr>
          <p:cNvPr id="36" name="Shape 90">
            <a:extLst>
              <a:ext uri="{FF2B5EF4-FFF2-40B4-BE49-F238E27FC236}">
                <a16:creationId xmlns:a16="http://schemas.microsoft.com/office/drawing/2014/main" id="{962DE39D-2B29-4680-87AF-B96441EF5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9796" y="1848676"/>
            <a:ext cx="1013349" cy="39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Klient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1F436-0070-47AB-9C25-E5181AE04C3B}"/>
              </a:ext>
            </a:extLst>
          </p:cNvPr>
          <p:cNvSpPr/>
          <p:nvPr/>
        </p:nvSpPr>
        <p:spPr>
          <a:xfrm>
            <a:off x="4210274" y="1604240"/>
            <a:ext cx="1767397" cy="566594"/>
          </a:xfrm>
          <a:prstGeom prst="rect">
            <a:avLst/>
          </a:prstGeom>
          <a:solidFill>
            <a:srgbClr val="27A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</a:rPr>
              <a:t>Lokalny oddział firmy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E9D396E4-E424-42F8-9FA5-AE76DE387F44}"/>
              </a:ext>
            </a:extLst>
          </p:cNvPr>
          <p:cNvGraphicFramePr>
            <a:graphicFrameLocks noGrp="1"/>
          </p:cNvGraphicFramePr>
          <p:nvPr/>
        </p:nvGraphicFramePr>
        <p:xfrm>
          <a:off x="717421" y="3594323"/>
          <a:ext cx="1332000" cy="227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45013295"/>
                    </a:ext>
                  </a:extLst>
                </a:gridCol>
              </a:tblGrid>
              <a:tr h="474979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Rejestracja zgłoszenia</a:t>
                      </a:r>
                      <a:endParaRPr lang="pl-PL" sz="1100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1412"/>
                  </a:ext>
                </a:extLst>
              </a:tr>
              <a:tr h="3476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FTE: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44770"/>
                  </a:ext>
                </a:extLst>
              </a:tr>
              <a:tr h="3476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C/T: 5 min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48719"/>
                  </a:ext>
                </a:extLst>
              </a:tr>
              <a:tr h="3476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RFT: 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987620"/>
                  </a:ext>
                </a:extLst>
              </a:tr>
              <a:tr h="37998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Batch: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10830"/>
                  </a:ext>
                </a:extLst>
              </a:tr>
              <a:tr h="379983">
                <a:tc>
                  <a:txBody>
                    <a:bodyPr/>
                    <a:lstStyle/>
                    <a:p>
                      <a:r>
                        <a:rPr lang="pl-PL" sz="1400" dirty="0"/>
                        <a:t>Uptime: 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33676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D5EB436-C155-4C53-8947-98931A4D6049}"/>
              </a:ext>
            </a:extLst>
          </p:cNvPr>
          <p:cNvGraphicFramePr>
            <a:graphicFrameLocks noGrp="1"/>
          </p:cNvGraphicFramePr>
          <p:nvPr/>
        </p:nvGraphicFramePr>
        <p:xfrm>
          <a:off x="2729066" y="3594323"/>
          <a:ext cx="1332000" cy="225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45013295"/>
                    </a:ext>
                  </a:extLst>
                </a:gridCol>
              </a:tblGrid>
              <a:tr h="353089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Analizowanie zgłoszenia</a:t>
                      </a:r>
                      <a:endParaRPr lang="pl-PL" sz="1100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1412"/>
                  </a:ext>
                </a:extLst>
              </a:tr>
              <a:tr h="360380">
                <a:tc>
                  <a:txBody>
                    <a:bodyPr/>
                    <a:lstStyle/>
                    <a:p>
                      <a:r>
                        <a:rPr lang="pl-PL" sz="1400" dirty="0"/>
                        <a:t>FTE: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44770"/>
                  </a:ext>
                </a:extLst>
              </a:tr>
              <a:tr h="360380">
                <a:tc>
                  <a:txBody>
                    <a:bodyPr/>
                    <a:lstStyle/>
                    <a:p>
                      <a:r>
                        <a:rPr lang="pl-PL" sz="1400" dirty="0"/>
                        <a:t>C/T: 15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48719"/>
                  </a:ext>
                </a:extLst>
              </a:tr>
              <a:tr h="360380">
                <a:tc>
                  <a:txBody>
                    <a:bodyPr/>
                    <a:lstStyle/>
                    <a:p>
                      <a:r>
                        <a:rPr lang="pl-PL" sz="1400" dirty="0"/>
                        <a:t>RFT: 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987620"/>
                  </a:ext>
                </a:extLst>
              </a:tr>
              <a:tr h="360380">
                <a:tc>
                  <a:txBody>
                    <a:bodyPr/>
                    <a:lstStyle/>
                    <a:p>
                      <a:r>
                        <a:rPr lang="pl-PL" sz="1400" dirty="0"/>
                        <a:t>Batch: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10830"/>
                  </a:ext>
                </a:extLst>
              </a:tr>
              <a:tr h="360380">
                <a:tc>
                  <a:txBody>
                    <a:bodyPr/>
                    <a:lstStyle/>
                    <a:p>
                      <a:r>
                        <a:rPr lang="pl-PL" sz="1400" dirty="0"/>
                        <a:t>Uptime: 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33676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83A9A5-ABCD-4958-A933-D998B35FABE9}"/>
              </a:ext>
            </a:extLst>
          </p:cNvPr>
          <p:cNvGraphicFramePr>
            <a:graphicFrameLocks noGrp="1"/>
          </p:cNvGraphicFramePr>
          <p:nvPr/>
        </p:nvGraphicFramePr>
        <p:xfrm>
          <a:off x="4731840" y="3594323"/>
          <a:ext cx="1332000" cy="222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45013295"/>
                    </a:ext>
                  </a:extLst>
                </a:gridCol>
              </a:tblGrid>
              <a:tr h="41169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Rozpatrzenie zgłoszenia</a:t>
                      </a:r>
                      <a:endParaRPr lang="pl-PL" sz="1100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1412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r>
                        <a:rPr lang="pl-PL" sz="1400" dirty="0"/>
                        <a:t>FTE: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44770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r>
                        <a:rPr lang="pl-PL" sz="1400" dirty="0"/>
                        <a:t>C/T: 45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48719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 marL="0" marR="0" lvl="0" indent="0" algn="l" defTabSz="9141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RFT: 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987620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 marL="0" marR="0" lvl="0" indent="0" algn="l" defTabSz="9141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Batch: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10830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r>
                        <a:rPr lang="pl-PL" sz="1400" dirty="0"/>
                        <a:t>Uptime: 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33676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9B610E6-747F-48BA-B072-4441A1D80FAE}"/>
              </a:ext>
            </a:extLst>
          </p:cNvPr>
          <p:cNvGraphicFramePr>
            <a:graphicFrameLocks noGrp="1"/>
          </p:cNvGraphicFramePr>
          <p:nvPr/>
        </p:nvGraphicFramePr>
        <p:xfrm>
          <a:off x="9248614" y="3594323"/>
          <a:ext cx="1332000" cy="217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45013295"/>
                    </a:ext>
                  </a:extLst>
                </a:gridCol>
              </a:tblGrid>
              <a:tr h="407686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Powiadomienie klienta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1412"/>
                  </a:ext>
                </a:extLst>
              </a:tr>
              <a:tr h="350594">
                <a:tc>
                  <a:txBody>
                    <a:bodyPr/>
                    <a:lstStyle/>
                    <a:p>
                      <a:r>
                        <a:rPr lang="pl-PL" sz="1400" dirty="0"/>
                        <a:t>FTE: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44770"/>
                  </a:ext>
                </a:extLst>
              </a:tr>
              <a:tr h="350594">
                <a:tc>
                  <a:txBody>
                    <a:bodyPr/>
                    <a:lstStyle/>
                    <a:p>
                      <a:r>
                        <a:rPr lang="pl-PL" sz="1400" dirty="0"/>
                        <a:t>C/T: 15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48719"/>
                  </a:ext>
                </a:extLst>
              </a:tr>
              <a:tr h="350594">
                <a:tc>
                  <a:txBody>
                    <a:bodyPr/>
                    <a:lstStyle/>
                    <a:p>
                      <a:pPr marL="0" marR="0" lvl="0" indent="0" algn="l" defTabSz="9141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RFT: 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987620"/>
                  </a:ext>
                </a:extLst>
              </a:tr>
              <a:tr h="350594">
                <a:tc>
                  <a:txBody>
                    <a:bodyPr/>
                    <a:lstStyle/>
                    <a:p>
                      <a:pPr marL="0" marR="0" lvl="0" indent="0" algn="l" defTabSz="9141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Batch: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10830"/>
                  </a:ext>
                </a:extLst>
              </a:tr>
              <a:tr h="350594">
                <a:tc>
                  <a:txBody>
                    <a:bodyPr/>
                    <a:lstStyle/>
                    <a:p>
                      <a:r>
                        <a:rPr lang="pl-PL" sz="1400" dirty="0"/>
                        <a:t>Uptime: 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33676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BA29E32-2FAB-4B2B-887F-6009644892AA}"/>
              </a:ext>
            </a:extLst>
          </p:cNvPr>
          <p:cNvGraphicFramePr>
            <a:graphicFrameLocks noGrp="1"/>
          </p:cNvGraphicFramePr>
          <p:nvPr/>
        </p:nvGraphicFramePr>
        <p:xfrm>
          <a:off x="6990227" y="3594323"/>
          <a:ext cx="1332000" cy="2238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45013295"/>
                    </a:ext>
                  </a:extLst>
                </a:gridCol>
              </a:tblGrid>
              <a:tr h="41431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Autoryzacja zgłoszenia</a:t>
                      </a:r>
                      <a:endParaRPr lang="pl-PL" sz="1100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1412"/>
                  </a:ext>
                </a:extLst>
              </a:tr>
              <a:tr h="356291">
                <a:tc>
                  <a:txBody>
                    <a:bodyPr/>
                    <a:lstStyle/>
                    <a:p>
                      <a:r>
                        <a:rPr lang="pl-PL" sz="1400" dirty="0"/>
                        <a:t>FTE: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44770"/>
                  </a:ext>
                </a:extLst>
              </a:tr>
              <a:tr h="356291">
                <a:tc>
                  <a:txBody>
                    <a:bodyPr/>
                    <a:lstStyle/>
                    <a:p>
                      <a:r>
                        <a:rPr lang="pl-PL" sz="1400" dirty="0"/>
                        <a:t>C/T: 20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48719"/>
                  </a:ext>
                </a:extLst>
              </a:tr>
              <a:tr h="356291">
                <a:tc>
                  <a:txBody>
                    <a:bodyPr/>
                    <a:lstStyle/>
                    <a:p>
                      <a:pPr marL="0" marR="0" lvl="0" indent="0" algn="l" defTabSz="9141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RFT: 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987620"/>
                  </a:ext>
                </a:extLst>
              </a:tr>
              <a:tr h="356291">
                <a:tc>
                  <a:txBody>
                    <a:bodyPr/>
                    <a:lstStyle/>
                    <a:p>
                      <a:pPr marL="0" marR="0" lvl="0" indent="0" algn="l" defTabSz="9141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Batch: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10830"/>
                  </a:ext>
                </a:extLst>
              </a:tr>
              <a:tr h="356291">
                <a:tc>
                  <a:txBody>
                    <a:bodyPr/>
                    <a:lstStyle/>
                    <a:p>
                      <a:r>
                        <a:rPr lang="pl-PL" sz="1400" dirty="0"/>
                        <a:t>Uptime: 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336764"/>
                  </a:ext>
                </a:extLst>
              </a:tr>
            </a:tbl>
          </a:graphicData>
        </a:graphic>
      </p:graphicFrame>
      <p:sp>
        <p:nvSpPr>
          <p:cNvPr id="22" name="Arrow: Right 21">
            <a:extLst>
              <a:ext uri="{FF2B5EF4-FFF2-40B4-BE49-F238E27FC236}">
                <a16:creationId xmlns:a16="http://schemas.microsoft.com/office/drawing/2014/main" id="{12146897-DC17-4581-8188-C1670D38D498}"/>
              </a:ext>
            </a:extLst>
          </p:cNvPr>
          <p:cNvSpPr/>
          <p:nvPr/>
        </p:nvSpPr>
        <p:spPr>
          <a:xfrm rot="16200000">
            <a:off x="9389398" y="2792604"/>
            <a:ext cx="1014144" cy="354859"/>
          </a:xfrm>
          <a:prstGeom prst="rightArrow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80C5934-80B3-4485-8976-8AB54E1DB694}"/>
              </a:ext>
            </a:extLst>
          </p:cNvPr>
          <p:cNvGrpSpPr/>
          <p:nvPr/>
        </p:nvGrpSpPr>
        <p:grpSpPr>
          <a:xfrm>
            <a:off x="6226692" y="1848674"/>
            <a:ext cx="2716767" cy="142007"/>
            <a:chOff x="6373445" y="1848674"/>
            <a:chExt cx="2716767" cy="142007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DE01300-B60E-49C5-9E6A-8E0B7782DD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3445" y="1848674"/>
              <a:ext cx="168633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0E4E61D-BDDE-4E6C-99EE-86C1E72D80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6227" y="1848674"/>
              <a:ext cx="403552" cy="142007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6709951-8123-4D67-9E2F-D63DBB8089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6227" y="1990681"/>
              <a:ext cx="1433985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54AC127-BF12-4AD5-ABE6-360AE141167D}"/>
              </a:ext>
            </a:extLst>
          </p:cNvPr>
          <p:cNvGrpSpPr/>
          <p:nvPr/>
        </p:nvGrpSpPr>
        <p:grpSpPr>
          <a:xfrm rot="19735184">
            <a:off x="1001155" y="2589009"/>
            <a:ext cx="3241805" cy="209625"/>
            <a:chOff x="6373445" y="1848674"/>
            <a:chExt cx="2716767" cy="142007"/>
          </a:xfrm>
        </p:grpSpPr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3754D416-DC92-4C9E-980D-0083BAF5A5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3445" y="1848674"/>
              <a:ext cx="168633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06883194-3B46-4E7A-90E9-F5396F373F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6227" y="1848674"/>
              <a:ext cx="403552" cy="142007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67240FF-3A79-4CBA-A715-E3058AF203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6227" y="1990681"/>
              <a:ext cx="1433985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58" name="Shape 90">
            <a:extLst>
              <a:ext uri="{FF2B5EF4-FFF2-40B4-BE49-F238E27FC236}">
                <a16:creationId xmlns:a16="http://schemas.microsoft.com/office/drawing/2014/main" id="{BA7E7DE0-517A-46DC-BA11-838B38E5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1760" y="1459433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15 dziennie (10-30)</a:t>
            </a:r>
            <a:endParaRPr kumimoji="0" lang="pl-PL" altLang="pl-PL" sz="12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75B8E53-D63D-4550-B5E2-EBDD10AC6F55}"/>
              </a:ext>
            </a:extLst>
          </p:cNvPr>
          <p:cNvGrpSpPr/>
          <p:nvPr/>
        </p:nvGrpSpPr>
        <p:grpSpPr>
          <a:xfrm>
            <a:off x="3629996" y="2242396"/>
            <a:ext cx="1101844" cy="1186604"/>
            <a:chOff x="3629996" y="2242396"/>
            <a:chExt cx="1101844" cy="1186604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09CA8E9-93F6-4B95-BDE4-F60A650F7540}"/>
                </a:ext>
              </a:extLst>
            </p:cNvPr>
            <p:cNvCxnSpPr/>
            <p:nvPr/>
          </p:nvCxnSpPr>
          <p:spPr>
            <a:xfrm flipV="1">
              <a:off x="3792071" y="2242396"/>
              <a:ext cx="939769" cy="11866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C5C2762-5F1B-4D6A-9AB9-38F912C566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29996" y="2242396"/>
              <a:ext cx="915110" cy="11418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2" name="Explosion: 14 Points 31">
            <a:extLst>
              <a:ext uri="{FF2B5EF4-FFF2-40B4-BE49-F238E27FC236}">
                <a16:creationId xmlns:a16="http://schemas.microsoft.com/office/drawing/2014/main" id="{B34372E3-73BE-41F4-B0E0-F4EF07AA47A3}"/>
              </a:ext>
            </a:extLst>
          </p:cNvPr>
          <p:cNvSpPr/>
          <p:nvPr/>
        </p:nvSpPr>
        <p:spPr>
          <a:xfrm rot="1133879">
            <a:off x="3319857" y="2445049"/>
            <a:ext cx="2009116" cy="871157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Shape 90">
            <a:extLst>
              <a:ext uri="{FF2B5EF4-FFF2-40B4-BE49-F238E27FC236}">
                <a16:creationId xmlns:a16="http://schemas.microsoft.com/office/drawing/2014/main" id="{7666AC4B-B262-4057-B7E2-74509524A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561" y="2647194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W 20% reklamacji brakuje ważnych informacji</a:t>
            </a:r>
            <a:endParaRPr kumimoji="0" lang="pl-PL" altLang="pl-PL" sz="105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FFD9C3A-69DA-492D-B9A7-41865B5CDFFB}"/>
              </a:ext>
            </a:extLst>
          </p:cNvPr>
          <p:cNvGrpSpPr/>
          <p:nvPr/>
        </p:nvGrpSpPr>
        <p:grpSpPr>
          <a:xfrm rot="16200000">
            <a:off x="6093262" y="2346107"/>
            <a:ext cx="1101844" cy="1186604"/>
            <a:chOff x="6138079" y="2381663"/>
            <a:chExt cx="1101844" cy="1186604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D30910D-11FB-41A8-BE8E-9480E1B826AF}"/>
                </a:ext>
              </a:extLst>
            </p:cNvPr>
            <p:cNvCxnSpPr/>
            <p:nvPr/>
          </p:nvCxnSpPr>
          <p:spPr>
            <a:xfrm flipV="1">
              <a:off x="6300154" y="2381663"/>
              <a:ext cx="939769" cy="11866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94B439F2-E126-4ABD-8C9A-900A18ABA0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38079" y="2381663"/>
              <a:ext cx="915110" cy="11418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9" name="Explosion: 14 Points 38">
            <a:extLst>
              <a:ext uri="{FF2B5EF4-FFF2-40B4-BE49-F238E27FC236}">
                <a16:creationId xmlns:a16="http://schemas.microsoft.com/office/drawing/2014/main" id="{37CAB931-C7C3-4F93-B255-6C3C2C628F8E}"/>
              </a:ext>
            </a:extLst>
          </p:cNvPr>
          <p:cNvSpPr/>
          <p:nvPr/>
        </p:nvSpPr>
        <p:spPr>
          <a:xfrm rot="1133879">
            <a:off x="6325339" y="2547834"/>
            <a:ext cx="1906778" cy="1212230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Shape 90">
            <a:extLst>
              <a:ext uri="{FF2B5EF4-FFF2-40B4-BE49-F238E27FC236}">
                <a16:creationId xmlns:a16="http://schemas.microsoft.com/office/drawing/2014/main" id="{F2577BC8-417F-4123-82A5-96B395E33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1820" y="2807096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Powyżej 10 K PLN wymagana dodatkowa zgoda (24% przypadków)</a:t>
            </a:r>
            <a:endParaRPr kumimoji="0" lang="pl-PL" altLang="pl-PL" sz="12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006E10-317C-41E6-8A97-C1DF09ADF985}"/>
              </a:ext>
            </a:extLst>
          </p:cNvPr>
          <p:cNvGrpSpPr/>
          <p:nvPr/>
        </p:nvGrpSpPr>
        <p:grpSpPr>
          <a:xfrm>
            <a:off x="6716144" y="1392120"/>
            <a:ext cx="2029555" cy="1652214"/>
            <a:chOff x="6716144" y="1392120"/>
            <a:chExt cx="2029555" cy="1652214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13324A6-4A02-4D6E-A8A1-9522FA942A92}"/>
                </a:ext>
              </a:extLst>
            </p:cNvPr>
            <p:cNvCxnSpPr/>
            <p:nvPr/>
          </p:nvCxnSpPr>
          <p:spPr>
            <a:xfrm rot="14224024" flipV="1">
              <a:off x="6949643" y="1158621"/>
              <a:ext cx="1540434" cy="20074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DC72C5BB-A069-4E22-AEC9-0BC571A4A5E3}"/>
                </a:ext>
              </a:extLst>
            </p:cNvPr>
            <p:cNvCxnSpPr>
              <a:cxnSpLocks/>
            </p:cNvCxnSpPr>
            <p:nvPr/>
          </p:nvCxnSpPr>
          <p:spPr>
            <a:xfrm rot="14224024" flipH="1">
              <a:off x="7029860" y="1328494"/>
              <a:ext cx="1500014" cy="19316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44" name="Explosion: 14 Points 43">
            <a:extLst>
              <a:ext uri="{FF2B5EF4-FFF2-40B4-BE49-F238E27FC236}">
                <a16:creationId xmlns:a16="http://schemas.microsoft.com/office/drawing/2014/main" id="{387EC9B6-0B95-40E2-917D-D9C76065C320}"/>
              </a:ext>
            </a:extLst>
          </p:cNvPr>
          <p:cNvSpPr/>
          <p:nvPr/>
        </p:nvSpPr>
        <p:spPr>
          <a:xfrm rot="1133879">
            <a:off x="7312265" y="1894141"/>
            <a:ext cx="1408498" cy="891439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Shape 90">
            <a:extLst>
              <a:ext uri="{FF2B5EF4-FFF2-40B4-BE49-F238E27FC236}">
                <a16:creationId xmlns:a16="http://schemas.microsoft.com/office/drawing/2014/main" id="{F2608C7E-2B7A-49A8-B5AF-006FE2B16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2866" y="2089077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Dodatkowy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kontakt z klientem</a:t>
            </a:r>
            <a:endParaRPr kumimoji="0" lang="pl-PL" altLang="pl-PL" sz="12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2" name="Explosion: 14 Points 1">
            <a:extLst>
              <a:ext uri="{FF2B5EF4-FFF2-40B4-BE49-F238E27FC236}">
                <a16:creationId xmlns:a16="http://schemas.microsoft.com/office/drawing/2014/main" id="{9E077E6D-89D3-430E-A203-7F3B726486B6}"/>
              </a:ext>
            </a:extLst>
          </p:cNvPr>
          <p:cNvSpPr/>
          <p:nvPr/>
        </p:nvSpPr>
        <p:spPr>
          <a:xfrm>
            <a:off x="9625395" y="2646519"/>
            <a:ext cx="1483697" cy="772512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Wysyłka pocztą na koniec dnia</a:t>
            </a:r>
            <a:endParaRPr kumimoji="0" lang="pl-PL" altLang="pl-PL" sz="1000" b="0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A97CA1A2-D948-4760-8470-B0B9AD2AE228}"/>
              </a:ext>
            </a:extLst>
          </p:cNvPr>
          <p:cNvSpPr/>
          <p:nvPr/>
        </p:nvSpPr>
        <p:spPr>
          <a:xfrm rot="1133879">
            <a:off x="10212103" y="3665200"/>
            <a:ext cx="1793979" cy="1645609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Shape 90">
            <a:extLst>
              <a:ext uri="{FF2B5EF4-FFF2-40B4-BE49-F238E27FC236}">
                <a16:creationId xmlns:a16="http://schemas.microsoft.com/office/drawing/2014/main" id="{9DCC5B06-B04A-4275-BEA6-CD0C6FB2A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9183" y="4240325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Duplikacja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Ponowne przepisywanie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danych kleinta</a:t>
            </a:r>
            <a:endParaRPr kumimoji="0" lang="pl-PL" altLang="pl-PL" sz="1050" b="0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46" name="Explosion: 14 Points 45">
            <a:extLst>
              <a:ext uri="{FF2B5EF4-FFF2-40B4-BE49-F238E27FC236}">
                <a16:creationId xmlns:a16="http://schemas.microsoft.com/office/drawing/2014/main" id="{C88CE86E-F72E-4008-AD26-DAB1E4E1DE6A}"/>
              </a:ext>
            </a:extLst>
          </p:cNvPr>
          <p:cNvSpPr/>
          <p:nvPr/>
        </p:nvSpPr>
        <p:spPr>
          <a:xfrm rot="1133879">
            <a:off x="1835069" y="4611390"/>
            <a:ext cx="987757" cy="906065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Shape 90">
            <a:extLst>
              <a:ext uri="{FF2B5EF4-FFF2-40B4-BE49-F238E27FC236}">
                <a16:creationId xmlns:a16="http://schemas.microsoft.com/office/drawing/2014/main" id="{CAA99573-CE59-4947-9F89-2816744B9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440" y="4849491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Długi czas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oczekiwania</a:t>
            </a:r>
            <a:endParaRPr kumimoji="0" lang="pl-PL" altLang="pl-PL" sz="12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9A7B4D28-192E-496B-A710-74E60AC3927E}"/>
              </a:ext>
            </a:extLst>
          </p:cNvPr>
          <p:cNvSpPr/>
          <p:nvPr/>
        </p:nvSpPr>
        <p:spPr>
          <a:xfrm>
            <a:off x="1986582" y="3734378"/>
            <a:ext cx="794043" cy="573670"/>
          </a:xfrm>
          <a:prstGeom prst="triangle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92</a:t>
            </a:r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245779A5-162E-4CD8-A471-FE4276DBDE86}"/>
              </a:ext>
            </a:extLst>
          </p:cNvPr>
          <p:cNvSpPr/>
          <p:nvPr/>
        </p:nvSpPr>
        <p:spPr>
          <a:xfrm>
            <a:off x="3969199" y="3730264"/>
            <a:ext cx="794043" cy="573670"/>
          </a:xfrm>
          <a:prstGeom prst="triangle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15524E35-0DF3-458E-81F9-2E1AA8A32481}"/>
              </a:ext>
            </a:extLst>
          </p:cNvPr>
          <p:cNvSpPr/>
          <p:nvPr/>
        </p:nvSpPr>
        <p:spPr>
          <a:xfrm>
            <a:off x="6109617" y="3683926"/>
            <a:ext cx="794043" cy="573670"/>
          </a:xfrm>
          <a:prstGeom prst="triangle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46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C9B71E-6CB1-4464-AFD0-7562E4692524}"/>
              </a:ext>
            </a:extLst>
          </p:cNvPr>
          <p:cNvGrpSpPr/>
          <p:nvPr/>
        </p:nvGrpSpPr>
        <p:grpSpPr>
          <a:xfrm>
            <a:off x="717421" y="6131859"/>
            <a:ext cx="1254814" cy="340659"/>
            <a:chOff x="717421" y="6104965"/>
            <a:chExt cx="1332000" cy="367553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1BBA686-02D5-4F8A-BB4D-2B1A9129B49A}"/>
                </a:ext>
              </a:extLst>
            </p:cNvPr>
            <p:cNvCxnSpPr/>
            <p:nvPr/>
          </p:nvCxnSpPr>
          <p:spPr>
            <a:xfrm>
              <a:off x="717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19D0C76-AA2F-40EE-8F1A-4B68E875F7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421" y="6472518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269C1BB-92EC-49E1-B922-36A88A93259B}"/>
                </a:ext>
              </a:extLst>
            </p:cNvPr>
            <p:cNvCxnSpPr/>
            <p:nvPr/>
          </p:nvCxnSpPr>
          <p:spPr>
            <a:xfrm>
              <a:off x="2049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E7B501-5DBB-4B35-AF27-160DE69E9A33}"/>
              </a:ext>
            </a:extLst>
          </p:cNvPr>
          <p:cNvGrpSpPr/>
          <p:nvPr/>
        </p:nvGrpSpPr>
        <p:grpSpPr>
          <a:xfrm flipV="1">
            <a:off x="1971496" y="6112133"/>
            <a:ext cx="757561" cy="360383"/>
            <a:chOff x="717421" y="6104965"/>
            <a:chExt cx="1332000" cy="367553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0C8234A-0BFB-4F3A-90C7-8F8D605C2A7A}"/>
                </a:ext>
              </a:extLst>
            </p:cNvPr>
            <p:cNvCxnSpPr/>
            <p:nvPr/>
          </p:nvCxnSpPr>
          <p:spPr>
            <a:xfrm>
              <a:off x="717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46EE66D-C141-4CF9-B2B3-F69002D724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421" y="6472518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78DA980-4035-44B2-B144-EA4BF9DD2BFC}"/>
                </a:ext>
              </a:extLst>
            </p:cNvPr>
            <p:cNvCxnSpPr/>
            <p:nvPr/>
          </p:nvCxnSpPr>
          <p:spPr>
            <a:xfrm>
              <a:off x="2049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625BED0-419B-43EC-B371-27DF16CCF240}"/>
              </a:ext>
            </a:extLst>
          </p:cNvPr>
          <p:cNvGrpSpPr/>
          <p:nvPr/>
        </p:nvGrpSpPr>
        <p:grpSpPr>
          <a:xfrm>
            <a:off x="2729057" y="6135258"/>
            <a:ext cx="1254814" cy="340659"/>
            <a:chOff x="717421" y="6104965"/>
            <a:chExt cx="1332000" cy="367553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45CC789-21BF-42EA-94FA-62876A99A832}"/>
                </a:ext>
              </a:extLst>
            </p:cNvPr>
            <p:cNvCxnSpPr/>
            <p:nvPr/>
          </p:nvCxnSpPr>
          <p:spPr>
            <a:xfrm>
              <a:off x="717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F98F74B-CD6E-431B-8AC8-5D9274B872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421" y="6472518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8127DB8-63B7-4ADD-AA33-3B30B36AC47F}"/>
                </a:ext>
              </a:extLst>
            </p:cNvPr>
            <p:cNvCxnSpPr/>
            <p:nvPr/>
          </p:nvCxnSpPr>
          <p:spPr>
            <a:xfrm>
              <a:off x="2049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796E378-4F68-433E-B5D8-057C44A0E075}"/>
              </a:ext>
            </a:extLst>
          </p:cNvPr>
          <p:cNvGrpSpPr/>
          <p:nvPr/>
        </p:nvGrpSpPr>
        <p:grpSpPr>
          <a:xfrm flipV="1">
            <a:off x="3983132" y="6115532"/>
            <a:ext cx="757561" cy="360383"/>
            <a:chOff x="717421" y="6104965"/>
            <a:chExt cx="1332000" cy="367553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6C2681B-5E67-4509-A254-E4EC2BB4C838}"/>
                </a:ext>
              </a:extLst>
            </p:cNvPr>
            <p:cNvCxnSpPr/>
            <p:nvPr/>
          </p:nvCxnSpPr>
          <p:spPr>
            <a:xfrm>
              <a:off x="717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2211C82-5C89-4C07-9DD0-A3BC4E4F0B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421" y="6472518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96F0F808-F880-4006-A5DE-50DBCBDCB0D7}"/>
                </a:ext>
              </a:extLst>
            </p:cNvPr>
            <p:cNvCxnSpPr/>
            <p:nvPr/>
          </p:nvCxnSpPr>
          <p:spPr>
            <a:xfrm>
              <a:off x="2049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7F44D17-BCCD-4388-8FF0-F9F421A03C95}"/>
              </a:ext>
            </a:extLst>
          </p:cNvPr>
          <p:cNvGrpSpPr/>
          <p:nvPr/>
        </p:nvGrpSpPr>
        <p:grpSpPr>
          <a:xfrm>
            <a:off x="4740691" y="6125393"/>
            <a:ext cx="1331999" cy="340659"/>
            <a:chOff x="717421" y="6104965"/>
            <a:chExt cx="1332000" cy="367553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6DE0328-EEA2-49A0-B088-2D5BFBF3C5B6}"/>
                </a:ext>
              </a:extLst>
            </p:cNvPr>
            <p:cNvCxnSpPr/>
            <p:nvPr/>
          </p:nvCxnSpPr>
          <p:spPr>
            <a:xfrm>
              <a:off x="717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DAE1538-A91B-4676-8DF4-463EC72512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421" y="6472518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5F46504-7917-4703-813E-6C42377420AD}"/>
                </a:ext>
              </a:extLst>
            </p:cNvPr>
            <p:cNvCxnSpPr/>
            <p:nvPr/>
          </p:nvCxnSpPr>
          <p:spPr>
            <a:xfrm>
              <a:off x="2049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23372B1-3C75-45EA-8F24-A8AF29A4F737}"/>
              </a:ext>
            </a:extLst>
          </p:cNvPr>
          <p:cNvGrpSpPr/>
          <p:nvPr/>
        </p:nvGrpSpPr>
        <p:grpSpPr>
          <a:xfrm flipV="1">
            <a:off x="6069558" y="6105668"/>
            <a:ext cx="920660" cy="360383"/>
            <a:chOff x="717421" y="6104965"/>
            <a:chExt cx="1332000" cy="367553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03A5CAC-1A09-49BC-A243-3B1ACE92C64E}"/>
                </a:ext>
              </a:extLst>
            </p:cNvPr>
            <p:cNvCxnSpPr/>
            <p:nvPr/>
          </p:nvCxnSpPr>
          <p:spPr>
            <a:xfrm>
              <a:off x="717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2B51B36-B0B6-4476-8331-A6081AD24B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421" y="6472518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14D465A-2256-4616-A4E0-F0A5CDAAC00B}"/>
                </a:ext>
              </a:extLst>
            </p:cNvPr>
            <p:cNvCxnSpPr/>
            <p:nvPr/>
          </p:nvCxnSpPr>
          <p:spPr>
            <a:xfrm>
              <a:off x="2049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9618602-5503-4050-996D-29292C190864}"/>
              </a:ext>
            </a:extLst>
          </p:cNvPr>
          <p:cNvGrpSpPr/>
          <p:nvPr/>
        </p:nvGrpSpPr>
        <p:grpSpPr>
          <a:xfrm>
            <a:off x="6993361" y="6125393"/>
            <a:ext cx="1328866" cy="340659"/>
            <a:chOff x="717421" y="6104965"/>
            <a:chExt cx="1332000" cy="367553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A673845-A40E-45D0-A268-4437A3EA83B7}"/>
                </a:ext>
              </a:extLst>
            </p:cNvPr>
            <p:cNvCxnSpPr/>
            <p:nvPr/>
          </p:nvCxnSpPr>
          <p:spPr>
            <a:xfrm>
              <a:off x="717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899CB3D-5191-4D26-8D98-05340C06E7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421" y="6472518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8012042-3E0E-40D8-9626-6C1C4BE71C5A}"/>
                </a:ext>
              </a:extLst>
            </p:cNvPr>
            <p:cNvCxnSpPr/>
            <p:nvPr/>
          </p:nvCxnSpPr>
          <p:spPr>
            <a:xfrm>
              <a:off x="2049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B19DB21-4A61-4054-8525-BE92A21223BF}"/>
              </a:ext>
            </a:extLst>
          </p:cNvPr>
          <p:cNvGrpSpPr/>
          <p:nvPr/>
        </p:nvGrpSpPr>
        <p:grpSpPr>
          <a:xfrm flipV="1">
            <a:off x="8322227" y="6105667"/>
            <a:ext cx="920654" cy="360383"/>
            <a:chOff x="717421" y="6104965"/>
            <a:chExt cx="1332000" cy="367553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27E7976-A067-421B-A87B-846F7D2B0F51}"/>
                </a:ext>
              </a:extLst>
            </p:cNvPr>
            <p:cNvCxnSpPr/>
            <p:nvPr/>
          </p:nvCxnSpPr>
          <p:spPr>
            <a:xfrm>
              <a:off x="717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A62C19-3EED-4F40-AA2B-C3C19A92BC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421" y="6472518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7717EEE-49A9-44DF-BC70-C110C25F828A}"/>
                </a:ext>
              </a:extLst>
            </p:cNvPr>
            <p:cNvCxnSpPr/>
            <p:nvPr/>
          </p:nvCxnSpPr>
          <p:spPr>
            <a:xfrm>
              <a:off x="2049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90CC36E-9635-4808-85C1-FEC6212FF172}"/>
              </a:ext>
            </a:extLst>
          </p:cNvPr>
          <p:cNvGrpSpPr/>
          <p:nvPr/>
        </p:nvGrpSpPr>
        <p:grpSpPr>
          <a:xfrm>
            <a:off x="9242881" y="6115528"/>
            <a:ext cx="1328866" cy="340659"/>
            <a:chOff x="717421" y="6104965"/>
            <a:chExt cx="1332000" cy="367553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F667B73-6187-4677-AC31-53CE1A332391}"/>
                </a:ext>
              </a:extLst>
            </p:cNvPr>
            <p:cNvCxnSpPr/>
            <p:nvPr/>
          </p:nvCxnSpPr>
          <p:spPr>
            <a:xfrm>
              <a:off x="717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1C8E879-96AB-4E0D-802D-AE2FEB225F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421" y="6472518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0C62D31-54D6-4011-8FE0-66B41EE6A7DD}"/>
                </a:ext>
              </a:extLst>
            </p:cNvPr>
            <p:cNvCxnSpPr/>
            <p:nvPr/>
          </p:nvCxnSpPr>
          <p:spPr>
            <a:xfrm>
              <a:off x="2049421" y="6104965"/>
              <a:ext cx="0" cy="367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Shape 90">
            <a:extLst>
              <a:ext uri="{FF2B5EF4-FFF2-40B4-BE49-F238E27FC236}">
                <a16:creationId xmlns:a16="http://schemas.microsoft.com/office/drawing/2014/main" id="{1B620FA9-6C2E-41FC-8DD8-A3152FDDD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657" y="6146973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0.5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dnia</a:t>
            </a:r>
            <a:endParaRPr kumimoji="0" lang="pl-PL" altLang="pl-PL" sz="20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89" name="Shape 90">
            <a:extLst>
              <a:ext uri="{FF2B5EF4-FFF2-40B4-BE49-F238E27FC236}">
                <a16:creationId xmlns:a16="http://schemas.microsoft.com/office/drawing/2014/main" id="{27B9A521-ADF0-472B-9E9B-AAE6467ED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42" y="6076798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45 min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90" name="Shape 90">
            <a:extLst>
              <a:ext uri="{FF2B5EF4-FFF2-40B4-BE49-F238E27FC236}">
                <a16:creationId xmlns:a16="http://schemas.microsoft.com/office/drawing/2014/main" id="{F22ED896-DCF2-4718-973E-AD0BC53AC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466" y="6052911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20 min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91" name="Shape 90">
            <a:extLst>
              <a:ext uri="{FF2B5EF4-FFF2-40B4-BE49-F238E27FC236}">
                <a16:creationId xmlns:a16="http://schemas.microsoft.com/office/drawing/2014/main" id="{4526EE6C-26A3-4DCC-9B03-380728A2B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0785" y="6069242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15 min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92" name="Shape 90">
            <a:extLst>
              <a:ext uri="{FF2B5EF4-FFF2-40B4-BE49-F238E27FC236}">
                <a16:creationId xmlns:a16="http://schemas.microsoft.com/office/drawing/2014/main" id="{0A4A45E1-76F0-48F8-ACB3-2AF665CD2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180" y="6119786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1.5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dnia</a:t>
            </a:r>
            <a:endParaRPr kumimoji="0" lang="pl-PL" altLang="pl-PL" sz="20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93" name="Shape 90">
            <a:extLst>
              <a:ext uri="{FF2B5EF4-FFF2-40B4-BE49-F238E27FC236}">
                <a16:creationId xmlns:a16="http://schemas.microsoft.com/office/drawing/2014/main" id="{0ADD488C-421D-47CA-B96A-F359DFE2D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0915" y="6103985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dzień</a:t>
            </a:r>
            <a:endParaRPr kumimoji="0" lang="pl-PL" altLang="pl-PL" sz="20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94" name="Shape 90">
            <a:extLst>
              <a:ext uri="{FF2B5EF4-FFF2-40B4-BE49-F238E27FC236}">
                <a16:creationId xmlns:a16="http://schemas.microsoft.com/office/drawing/2014/main" id="{9F1E492B-E787-4CFE-9AC2-9D264AA81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3447" y="6091071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0.5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dnia</a:t>
            </a:r>
            <a:endParaRPr kumimoji="0" lang="pl-PL" altLang="pl-PL" sz="2000" b="0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95" name="Shape 90">
            <a:extLst>
              <a:ext uri="{FF2B5EF4-FFF2-40B4-BE49-F238E27FC236}">
                <a16:creationId xmlns:a16="http://schemas.microsoft.com/office/drawing/2014/main" id="{2DD7AD0F-D693-4001-9AD7-844C46237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758" y="6086886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15 min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sp>
        <p:nvSpPr>
          <p:cNvPr id="16" name="Shape 90">
            <a:extLst>
              <a:ext uri="{FF2B5EF4-FFF2-40B4-BE49-F238E27FC236}">
                <a16:creationId xmlns:a16="http://schemas.microsoft.com/office/drawing/2014/main" id="{D5681D1B-2AFF-4611-90D6-4DE6B14A8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07" y="6086886"/>
            <a:ext cx="1755428" cy="4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00138" indent="-642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0825" indent="-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89150" indent="-717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200" indent="-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004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576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72000" indent="-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pl-PL" alt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  <a:sym typeface="Arial" panose="020B0604020202020204" pitchFamily="34" charset="0"/>
              </a:rPr>
              <a:t>5 min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27AC95"/>
              </a:solidFill>
              <a:effectLst/>
              <a:uLnTx/>
              <a:uFillTx/>
              <a:latin typeface="Poppins" panose="00000500000000000000" pitchFamily="2" charset="-18"/>
              <a:ea typeface="+mn-ea"/>
              <a:cs typeface="Poppins" panose="00000500000000000000" pitchFamily="2" charset="-18"/>
              <a:sym typeface="Arial" panose="020B0604020202020204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0348129-5F01-4AB8-AE49-F9C6C8660364}"/>
              </a:ext>
            </a:extLst>
          </p:cNvPr>
          <p:cNvGrpSpPr/>
          <p:nvPr/>
        </p:nvGrpSpPr>
        <p:grpSpPr>
          <a:xfrm>
            <a:off x="2109807" y="4329309"/>
            <a:ext cx="489096" cy="354859"/>
            <a:chOff x="2140260" y="4332307"/>
            <a:chExt cx="489096" cy="354859"/>
          </a:xfrm>
        </p:grpSpPr>
        <p:sp>
          <p:nvSpPr>
            <p:cNvPr id="98" name="Arrow: Right 97">
              <a:extLst>
                <a:ext uri="{FF2B5EF4-FFF2-40B4-BE49-F238E27FC236}">
                  <a16:creationId xmlns:a16="http://schemas.microsoft.com/office/drawing/2014/main" id="{68867742-85C7-494A-8660-18DFEEDCD223}"/>
                </a:ext>
              </a:extLst>
            </p:cNvPr>
            <p:cNvSpPr/>
            <p:nvPr/>
          </p:nvSpPr>
          <p:spPr>
            <a:xfrm>
              <a:off x="2140260" y="4332307"/>
              <a:ext cx="489096" cy="35485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A7A292B-EDFA-4071-82D5-AE134A44D43D}"/>
                </a:ext>
              </a:extLst>
            </p:cNvPr>
            <p:cNvSpPr/>
            <p:nvPr/>
          </p:nvSpPr>
          <p:spPr>
            <a:xfrm>
              <a:off x="2202638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678E14F-3BDF-455B-A540-C469F05AAD96}"/>
                </a:ext>
              </a:extLst>
            </p:cNvPr>
            <p:cNvSpPr/>
            <p:nvPr/>
          </p:nvSpPr>
          <p:spPr>
            <a:xfrm>
              <a:off x="2368350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111BBCD1-CC69-495F-9CF0-68F9652E8206}"/>
              </a:ext>
            </a:extLst>
          </p:cNvPr>
          <p:cNvGrpSpPr/>
          <p:nvPr/>
        </p:nvGrpSpPr>
        <p:grpSpPr>
          <a:xfrm>
            <a:off x="4151905" y="4329308"/>
            <a:ext cx="489096" cy="354859"/>
            <a:chOff x="2140260" y="4332307"/>
            <a:chExt cx="489096" cy="354859"/>
          </a:xfrm>
        </p:grpSpPr>
        <p:sp>
          <p:nvSpPr>
            <p:cNvPr id="106" name="Arrow: Right 105">
              <a:extLst>
                <a:ext uri="{FF2B5EF4-FFF2-40B4-BE49-F238E27FC236}">
                  <a16:creationId xmlns:a16="http://schemas.microsoft.com/office/drawing/2014/main" id="{80494FAB-0317-4BB7-8667-A518E30A7E25}"/>
                </a:ext>
              </a:extLst>
            </p:cNvPr>
            <p:cNvSpPr/>
            <p:nvPr/>
          </p:nvSpPr>
          <p:spPr>
            <a:xfrm>
              <a:off x="2140260" y="4332307"/>
              <a:ext cx="489096" cy="35485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CE976F2-06AA-417C-8068-05E467129829}"/>
                </a:ext>
              </a:extLst>
            </p:cNvPr>
            <p:cNvSpPr/>
            <p:nvPr/>
          </p:nvSpPr>
          <p:spPr>
            <a:xfrm>
              <a:off x="2202638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83B1C3E-9F89-441F-84C0-E176B5C20DB2}"/>
                </a:ext>
              </a:extLst>
            </p:cNvPr>
            <p:cNvSpPr/>
            <p:nvPr/>
          </p:nvSpPr>
          <p:spPr>
            <a:xfrm>
              <a:off x="2368350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491178C-F591-403B-9C6F-C0C59787E2A9}"/>
              </a:ext>
            </a:extLst>
          </p:cNvPr>
          <p:cNvGrpSpPr/>
          <p:nvPr/>
        </p:nvGrpSpPr>
        <p:grpSpPr>
          <a:xfrm>
            <a:off x="6282485" y="4329308"/>
            <a:ext cx="489096" cy="354859"/>
            <a:chOff x="2140260" y="4332307"/>
            <a:chExt cx="489096" cy="354859"/>
          </a:xfrm>
        </p:grpSpPr>
        <p:sp>
          <p:nvSpPr>
            <p:cNvPr id="110" name="Arrow: Right 109">
              <a:extLst>
                <a:ext uri="{FF2B5EF4-FFF2-40B4-BE49-F238E27FC236}">
                  <a16:creationId xmlns:a16="http://schemas.microsoft.com/office/drawing/2014/main" id="{EF3E41B5-5429-4E16-AD17-CCE2A14153D5}"/>
                </a:ext>
              </a:extLst>
            </p:cNvPr>
            <p:cNvSpPr/>
            <p:nvPr/>
          </p:nvSpPr>
          <p:spPr>
            <a:xfrm>
              <a:off x="2140260" y="4332307"/>
              <a:ext cx="489096" cy="35485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1BEB4E7B-CAAA-4D90-B4FB-5557E90206F0}"/>
                </a:ext>
              </a:extLst>
            </p:cNvPr>
            <p:cNvSpPr/>
            <p:nvPr/>
          </p:nvSpPr>
          <p:spPr>
            <a:xfrm>
              <a:off x="2202638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CB3FD73-9055-452C-A424-900FBBE8BADF}"/>
                </a:ext>
              </a:extLst>
            </p:cNvPr>
            <p:cNvSpPr/>
            <p:nvPr/>
          </p:nvSpPr>
          <p:spPr>
            <a:xfrm>
              <a:off x="2368350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0C69AFFA-6EFC-4967-941B-EE8E25613C4A}"/>
              </a:ext>
            </a:extLst>
          </p:cNvPr>
          <p:cNvGrpSpPr/>
          <p:nvPr/>
        </p:nvGrpSpPr>
        <p:grpSpPr>
          <a:xfrm>
            <a:off x="8589055" y="4329307"/>
            <a:ext cx="489096" cy="354859"/>
            <a:chOff x="2140260" y="4332307"/>
            <a:chExt cx="489096" cy="354859"/>
          </a:xfrm>
        </p:grpSpPr>
        <p:sp>
          <p:nvSpPr>
            <p:cNvPr id="114" name="Arrow: Right 113">
              <a:extLst>
                <a:ext uri="{FF2B5EF4-FFF2-40B4-BE49-F238E27FC236}">
                  <a16:creationId xmlns:a16="http://schemas.microsoft.com/office/drawing/2014/main" id="{EDCEE4AD-65AC-40AB-AD45-B2EA8B8465F3}"/>
                </a:ext>
              </a:extLst>
            </p:cNvPr>
            <p:cNvSpPr/>
            <p:nvPr/>
          </p:nvSpPr>
          <p:spPr>
            <a:xfrm>
              <a:off x="2140260" y="4332307"/>
              <a:ext cx="489096" cy="35485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6895E7B4-AAA2-4601-B3E3-5CA6A729652C}"/>
                </a:ext>
              </a:extLst>
            </p:cNvPr>
            <p:cNvSpPr/>
            <p:nvPr/>
          </p:nvSpPr>
          <p:spPr>
            <a:xfrm>
              <a:off x="2202638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D988C67-5828-45BB-9315-770FCFEEC266}"/>
                </a:ext>
              </a:extLst>
            </p:cNvPr>
            <p:cNvSpPr/>
            <p:nvPr/>
          </p:nvSpPr>
          <p:spPr>
            <a:xfrm>
              <a:off x="2368350" y="4420896"/>
              <a:ext cx="84718" cy="17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468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  <p:bldP spid="39" grpId="0" animBg="1"/>
      <p:bldP spid="40" grpId="0"/>
      <p:bldP spid="44" grpId="0" animBg="1"/>
      <p:bldP spid="45" grpId="0"/>
      <p:bldP spid="2" grpId="0" animBg="1"/>
      <p:bldP spid="4" grpId="0" animBg="1"/>
      <p:bldP spid="13" grpId="0"/>
      <p:bldP spid="46" grpId="0" animBg="1"/>
      <p:bldP spid="47" grpId="0"/>
      <p:bldP spid="48" grpId="0" animBg="1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3_Office Theme">
  <a:themeElements>
    <a:clrScheme name="SW - TMV3 - Light">
      <a:dk1>
        <a:srgbClr val="272727"/>
      </a:dk1>
      <a:lt1>
        <a:srgbClr val="FFFFFF"/>
      </a:lt1>
      <a:dk2>
        <a:srgbClr val="000000"/>
      </a:dk2>
      <a:lt2>
        <a:srgbClr val="FFFFFF"/>
      </a:lt2>
      <a:accent1>
        <a:srgbClr val="27AC95"/>
      </a:accent1>
      <a:accent2>
        <a:srgbClr val="1BB1EC"/>
      </a:accent2>
      <a:accent3>
        <a:srgbClr val="0A67D4"/>
      </a:accent3>
      <a:accent4>
        <a:srgbClr val="0F51A9"/>
      </a:accent4>
      <a:accent5>
        <a:srgbClr val="2E2E2E"/>
      </a:accent5>
      <a:accent6>
        <a:srgbClr val="EBEBEB"/>
      </a:accent6>
      <a:hlink>
        <a:srgbClr val="32A79F"/>
      </a:hlink>
      <a:folHlink>
        <a:srgbClr val="89E1D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275</Words>
  <Application>Microsoft Office PowerPoint</Application>
  <PresentationFormat>Widescreen</PresentationFormat>
  <Paragraphs>84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Lato Light</vt:lpstr>
      <vt:lpstr>Poppins</vt:lpstr>
      <vt:lpstr>Poppins Medium</vt:lpstr>
      <vt:lpstr>3_Office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Marcin Masłowski</dc:creator>
  <cp:lastModifiedBy>Marcin Masłowski</cp:lastModifiedBy>
  <cp:revision>4</cp:revision>
  <dcterms:created xsi:type="dcterms:W3CDTF">2020-09-17T07:28:01Z</dcterms:created>
  <dcterms:modified xsi:type="dcterms:W3CDTF">2020-09-17T07:56:46Z</dcterms:modified>
</cp:coreProperties>
</file>